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6"/>
  </p:notesMasterIdLst>
  <p:sldIdLst>
    <p:sldId id="256" r:id="rId2"/>
    <p:sldId id="331" r:id="rId3"/>
    <p:sldId id="308" r:id="rId4"/>
    <p:sldId id="309" r:id="rId5"/>
    <p:sldId id="310" r:id="rId6"/>
    <p:sldId id="311" r:id="rId7"/>
    <p:sldId id="313" r:id="rId8"/>
    <p:sldId id="314" r:id="rId9"/>
    <p:sldId id="330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6" r:id="rId20"/>
    <p:sldId id="327" r:id="rId21"/>
    <p:sldId id="328" r:id="rId22"/>
    <p:sldId id="329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92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B39"/>
    <a:srgbClr val="7F7F7F"/>
    <a:srgbClr val="FE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0" d="100"/>
          <a:sy n="160" d="100"/>
        </p:scale>
        <p:origin x="-120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80010-88EA-A042-B00B-2B76423F31AD}" type="datetimeFigureOut">
              <a:rPr lang="en-US" smtClean="0"/>
              <a:t>4/3/17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CC2AD-9AA7-F145-8400-50FA303A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07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Lower levels</a:t>
            </a:r>
            <a:r>
              <a:rPr lang="en-US" baseline="0" dirty="0" smtClean="0"/>
              <a:t> are physics, higher levels have “meaning”.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7D1B35-167A-6245-AFE6-0B50CDDDEF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Psychology:</a:t>
            </a:r>
            <a:r>
              <a:rPr lang="en-US" baseline="0" dirty="0" smtClean="0"/>
              <a:t> people with a high IQ have a high WM capacity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D2E6D9-4283-D14B-8CB9-57BCC87CAA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8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260F5E-63D2-1D41-B992-2DA1C321A49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 smtClean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  <a:endParaRPr lang="en-US" sz="900" b="1" noProof="0" dirty="0">
              <a:solidFill>
                <a:srgbClr val="D90000"/>
              </a:solidFill>
              <a:latin typeface="Georgia"/>
              <a:cs typeface="Georgia"/>
            </a:endParaRP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xmlns:p14="http://schemas.microsoft.com/office/powerpoint/2010/main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PRIMs tutorial</a:t>
            </a:r>
            <a:br>
              <a:rPr lang="en-US" dirty="0" smtClean="0"/>
            </a:br>
            <a:r>
              <a:rPr lang="en-US" dirty="0" smtClean="0"/>
              <a:t>Unit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Niels Taatgen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89745"/>
      </p:ext>
    </p:extLst>
  </p:cSld>
  <p:clrMapOvr>
    <a:masterClrMapping/>
  </p:clrMapOvr>
  <p:transition xmlns:p14="http://schemas.microsoft.com/office/powerpoint/2010/main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neuron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Cognitive modules are all over the brain (mainly cortex)</a:t>
            </a:r>
          </a:p>
          <a:p>
            <a:r>
              <a:rPr lang="en-US" dirty="0" smtClean="0"/>
              <a:t>They each contribute to the workspace (the interface area, we will call those buffers)</a:t>
            </a:r>
          </a:p>
          <a:p>
            <a:r>
              <a:rPr lang="en-US" dirty="0" smtClean="0"/>
              <a:t>Operations within the workspace are carried out by the Basal Ganglia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57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19699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Perception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74253" y="2086549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Memory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428800" y="2080122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Cortical</a:t>
            </a: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 </a:t>
            </a:r>
            <a:r>
              <a:rPr lang="en-US" sz="2400" dirty="0" smtClean="0">
                <a:latin typeface="Arial" charset="0"/>
                <a:ea typeface="ＭＳ Ｐゴシック" charset="-128"/>
                <a:cs typeface="ＭＳ Ｐゴシック" charset="-128"/>
              </a:rPr>
              <a:t>Area: Action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05665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Basal Ganglia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 bwMode="auto">
          <a:xfrm>
            <a:off x="1970769" y="2985152"/>
            <a:ext cx="38597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endCxn id="7" idx="0"/>
          </p:cNvCxnSpPr>
          <p:nvPr/>
        </p:nvCxnSpPr>
        <p:spPr bwMode="auto">
          <a:xfrm flipH="1">
            <a:off x="2356741" y="2985152"/>
            <a:ext cx="1613992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endCxn id="7" idx="0"/>
          </p:cNvCxnSpPr>
          <p:nvPr/>
        </p:nvCxnSpPr>
        <p:spPr bwMode="auto">
          <a:xfrm flipH="1">
            <a:off x="2356741" y="2991577"/>
            <a:ext cx="3519068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538306" y="4181265"/>
            <a:ext cx="2102153" cy="90503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6" name="Curved Connector 15"/>
          <p:cNvCxnSpPr>
            <a:stCxn id="7" idx="2"/>
            <a:endCxn id="14" idx="2"/>
          </p:cNvCxnSpPr>
          <p:nvPr/>
        </p:nvCxnSpPr>
        <p:spPr bwMode="auto">
          <a:xfrm rot="16200000" flipH="1">
            <a:off x="3973063" y="3469979"/>
            <a:ext cx="12700" cy="3232637"/>
          </a:xfrm>
          <a:prstGeom prst="curvedConnector3">
            <a:avLst>
              <a:gd name="adj1" fmla="val 708722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4" idx="0"/>
            <a:endCxn id="6" idx="2"/>
          </p:cNvCxnSpPr>
          <p:nvPr/>
        </p:nvCxnSpPr>
        <p:spPr bwMode="auto">
          <a:xfrm flipV="1">
            <a:off x="5589381" y="2985152"/>
            <a:ext cx="890497" cy="11961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>
            <a:stCxn id="14" idx="0"/>
            <a:endCxn id="5" idx="2"/>
          </p:cNvCxnSpPr>
          <p:nvPr/>
        </p:nvCxnSpPr>
        <p:spPr bwMode="auto">
          <a:xfrm flipH="1" flipV="1">
            <a:off x="4225322" y="2991577"/>
            <a:ext cx="1364056" cy="1189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33236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09600"/>
            <a:ext cx="5219700" cy="566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1981205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Andrea </a:t>
            </a:r>
            <a:r>
              <a:rPr lang="en-US" dirty="0" err="1" smtClean="0"/>
              <a:t>Stocco’s</a:t>
            </a:r>
            <a:r>
              <a:rPr lang="en-US" dirty="0" smtClean="0"/>
              <a:t> model of the Basal Ganglia</a:t>
            </a:r>
          </a:p>
        </p:txBody>
      </p:sp>
    </p:spTree>
    <p:extLst>
      <p:ext uri="{BB962C8B-B14F-4D97-AF65-F5344CB8AC3E}">
        <p14:creationId xmlns:p14="http://schemas.microsoft.com/office/powerpoint/2010/main" val="21446699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what does it do?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Manual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Straight Arrow Connector 46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Straight Arrow Connector 54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TextBox 57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3" name="Curved Connector 62"/>
          <p:cNvCxnSpPr>
            <a:stCxn id="60" idx="2"/>
            <a:endCxn id="61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61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61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61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75" name="Group 74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72" name="Oval 71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74" name="Oval 73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87175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Aural-Vocal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hear a tone with a certain pitch (low-medium-high)</a:t>
            </a:r>
          </a:p>
          <a:p>
            <a:r>
              <a:rPr lang="en-US" dirty="0" smtClean="0"/>
              <a:t>You have to say as quickly as possible the word associated with that pitch</a:t>
            </a:r>
          </a:p>
          <a:p>
            <a:pPr lvl="1"/>
            <a:r>
              <a:rPr lang="en-US" dirty="0" smtClean="0"/>
              <a:t>Low -&gt; One</a:t>
            </a:r>
          </a:p>
          <a:p>
            <a:pPr lvl="1"/>
            <a:r>
              <a:rPr lang="en-US" dirty="0" smtClean="0"/>
              <a:t>Medium -&gt; Two</a:t>
            </a:r>
          </a:p>
          <a:p>
            <a:pPr lvl="1"/>
            <a:r>
              <a:rPr lang="en-US" dirty="0" smtClean="0"/>
              <a:t>High -&gt; Three</a:t>
            </a:r>
          </a:p>
        </p:txBody>
      </p:sp>
    </p:spTree>
    <p:extLst>
      <p:ext uri="{BB962C8B-B14F-4D97-AF65-F5344CB8AC3E}">
        <p14:creationId xmlns:p14="http://schemas.microsoft.com/office/powerpoint/2010/main" val="3153533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02" y="1728805"/>
            <a:ext cx="6825642" cy="431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79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37" y="1897720"/>
            <a:ext cx="6994358" cy="41944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6231988" y="160020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170262" y="5828960"/>
            <a:ext cx="2097019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79106" y="5373760"/>
            <a:ext cx="1796942" cy="718413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94107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67" y="1846401"/>
            <a:ext cx="7014012" cy="436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90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Stocco’s</a:t>
            </a:r>
            <a:r>
              <a:rPr lang="en-US" dirty="0" smtClean="0"/>
              <a:t> BG model: a lot of machinery for something simple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50346" y="402320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PRIMs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0877" y="2066446"/>
            <a:ext cx="6123804" cy="890545"/>
            <a:chOff x="435816" y="5669891"/>
            <a:chExt cx="6123804" cy="890545"/>
          </a:xfrm>
        </p:grpSpPr>
        <p:sp>
          <p:nvSpPr>
            <p:cNvPr id="19" name="TextBox 18"/>
            <p:cNvSpPr txBox="1"/>
            <p:nvPr/>
          </p:nvSpPr>
          <p:spPr>
            <a:xfrm>
              <a:off x="435816" y="5669891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Neurons</a:t>
              </a:r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2"/>
            <a:srcRect t="71211"/>
            <a:stretch/>
          </p:blipFill>
          <p:spPr>
            <a:xfrm>
              <a:off x="2228990" y="5669891"/>
              <a:ext cx="4330630" cy="890545"/>
            </a:xfrm>
            <a:prstGeom prst="rect">
              <a:avLst/>
            </a:prstGeom>
          </p:spPr>
        </p:pic>
      </p:grpSp>
      <p:sp>
        <p:nvSpPr>
          <p:cNvPr id="21" name="Down Arrow 2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7799" y="2103198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“transistors”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87799" y="4308213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“microprogramming”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887436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447800"/>
            <a:ext cx="1066800" cy="369332"/>
          </a:xfrm>
          <a:prstGeom prst="rect">
            <a:avLst/>
          </a:prstGeom>
          <a:solidFill>
            <a:srgbClr val="9999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/>
              <a:t>Cortex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5" idx="2"/>
          </p:cNvCxnSpPr>
          <p:nvPr/>
        </p:nvCxnSpPr>
        <p:spPr bwMode="auto">
          <a:xfrm>
            <a:off x="1562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>
            <a:stCxn id="6" idx="2"/>
          </p:cNvCxnSpPr>
          <p:nvPr/>
        </p:nvCxnSpPr>
        <p:spPr bwMode="auto">
          <a:xfrm>
            <a:off x="1943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>
            <a:stCxn id="4" idx="2"/>
          </p:cNvCxnSpPr>
          <p:nvPr/>
        </p:nvCxnSpPr>
        <p:spPr bwMode="auto">
          <a:xfrm>
            <a:off x="1181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7" idx="2"/>
          </p:cNvCxnSpPr>
          <p:nvPr/>
        </p:nvCxnSpPr>
        <p:spPr bwMode="auto">
          <a:xfrm>
            <a:off x="232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17" idx="2"/>
          </p:cNvCxnSpPr>
          <p:nvPr/>
        </p:nvCxnSpPr>
        <p:spPr bwMode="auto">
          <a:xfrm>
            <a:off x="6134100" y="2819400"/>
            <a:ext cx="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514600" y="2895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34000" y="2895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 bwMode="auto">
          <a:xfrm>
            <a:off x="990600" y="3581400"/>
            <a:ext cx="55626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Basa</a:t>
            </a: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l Ganglia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781800" y="3581400"/>
            <a:ext cx="2057400" cy="762000"/>
          </a:xfrm>
          <a:prstGeom prst="rect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  <a:ea typeface="ＭＳ Ｐゴシック" charset="-128"/>
                <a:cs typeface="ＭＳ Ｐゴシック" charset="-128"/>
              </a:rPr>
              <a:t>Thalamus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8" name="Curved Connector 37"/>
          <p:cNvCxnSpPr>
            <a:stCxn id="36" idx="2"/>
            <a:endCxn id="37" idx="2"/>
          </p:cNvCxnSpPr>
          <p:nvPr/>
        </p:nvCxnSpPr>
        <p:spPr bwMode="auto">
          <a:xfrm rot="16200000" flipH="1">
            <a:off x="5791204" y="2324100"/>
            <a:ext cx="12700" cy="4038600"/>
          </a:xfrm>
          <a:prstGeom prst="curvedConnector3">
            <a:avLst>
              <a:gd name="adj1" fmla="val 965778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stCxn id="37" idx="0"/>
            <a:endCxn id="14" idx="2"/>
          </p:cNvCxnSpPr>
          <p:nvPr/>
        </p:nvCxnSpPr>
        <p:spPr bwMode="auto">
          <a:xfrm flipH="1" flipV="1">
            <a:off x="4991100" y="2819400"/>
            <a:ext cx="2819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37" idx="0"/>
            <a:endCxn id="20" idx="2"/>
          </p:cNvCxnSpPr>
          <p:nvPr/>
        </p:nvCxnSpPr>
        <p:spPr bwMode="auto">
          <a:xfrm flipH="1" flipV="1">
            <a:off x="7277100" y="2819400"/>
            <a:ext cx="533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0"/>
            <a:endCxn id="9" idx="2"/>
          </p:cNvCxnSpPr>
          <p:nvPr/>
        </p:nvCxnSpPr>
        <p:spPr bwMode="auto">
          <a:xfrm flipH="1" flipV="1">
            <a:off x="3086100" y="2819400"/>
            <a:ext cx="4724400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2" name="Group 41"/>
          <p:cNvGrpSpPr/>
          <p:nvPr/>
        </p:nvGrpSpPr>
        <p:grpSpPr>
          <a:xfrm>
            <a:off x="1447800" y="2514600"/>
            <a:ext cx="1371600" cy="228600"/>
            <a:chOff x="1447800" y="2514600"/>
            <a:chExt cx="1371600" cy="228600"/>
          </a:xfrm>
        </p:grpSpPr>
        <p:sp>
          <p:nvSpPr>
            <p:cNvPr id="43" name="Oval 42"/>
            <p:cNvSpPr/>
            <p:nvPr/>
          </p:nvSpPr>
          <p:spPr bwMode="auto">
            <a:xfrm>
              <a:off x="1447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2590800" y="2514600"/>
              <a:ext cx="228600" cy="2286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45" name="Oval 44"/>
          <p:cNvSpPr/>
          <p:nvPr/>
        </p:nvSpPr>
        <p:spPr bwMode="auto">
          <a:xfrm>
            <a:off x="2971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90600" y="4592928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V2 = </a:t>
            </a:r>
            <a:r>
              <a:rPr lang="en-US" sz="2400" dirty="0" smtClean="0">
                <a:latin typeface="Courier"/>
                <a:cs typeface="Courier"/>
              </a:rPr>
              <a:t>RT</a:t>
            </a:r>
            <a:r>
              <a:rPr lang="en-US" sz="2400" dirty="0" smtClean="0">
                <a:latin typeface="Courier"/>
                <a:cs typeface="Courier"/>
              </a:rPr>
              <a:t>1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90600" y="5328673"/>
            <a:ext cx="2787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RT2 -</a:t>
            </a:r>
            <a:r>
              <a:rPr lang="en-US" sz="2400" dirty="0" smtClean="0">
                <a:latin typeface="Courier"/>
                <a:cs typeface="Courier"/>
              </a:rPr>
              <a:t>&gt; AC3 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048899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7355E-7 -1.37436E-6 C 0.00868 0.09162 0.01737 0.18348 0.04221 0.24803 C 0.06705 0.31258 0.10005 0.35446 0.14886 0.38686 C 0.19767 0.41925 0.27288 0.46946 0.33489 0.44308 C 0.3969 0.4167 0.49296 0.30078 0.5211 0.22813 C 0.54924 0.15548 0.52649 0.08098 0.50373 0.00671 " pathEditMode="relative" ptsTypes="aaaaaA">
                                      <p:cBhvr>
                                        <p:cTn id="1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get PRIMs?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PRIMs is an application written in Swift</a:t>
            </a:r>
          </a:p>
          <a:p>
            <a:r>
              <a:rPr lang="en-US" dirty="0" smtClean="0"/>
              <a:t>Source code is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</a:t>
            </a:r>
            <a:r>
              <a:rPr lang="en-US" dirty="0" err="1" smtClean="0"/>
              <a:t>ACTransfer</a:t>
            </a:r>
            <a:endParaRPr lang="en-US" dirty="0" smtClean="0"/>
          </a:p>
          <a:p>
            <a:r>
              <a:rPr lang="en-US" dirty="0" smtClean="0"/>
              <a:t>Tutorial materials are at: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ntaatgen</a:t>
            </a:r>
            <a:r>
              <a:rPr lang="en-US" dirty="0"/>
              <a:t>/PRIMs-</a:t>
            </a:r>
            <a:r>
              <a:rPr lang="en-US" dirty="0" smtClean="0"/>
              <a:t>Tutorial</a:t>
            </a:r>
          </a:p>
          <a:p>
            <a:pPr lvl="1"/>
            <a:r>
              <a:rPr lang="en-US" dirty="0" smtClean="0"/>
              <a:t>This includes the compiled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14312"/>
      </p:ext>
    </p:extLst>
  </p:cSld>
  <p:clrMapOvr>
    <a:masterClrMapping/>
  </p:clrMapOvr>
  <p:transition xmlns:p14="http://schemas.microsoft.com/office/powerpoint/2010/main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look at the Aural-Vocal task again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99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7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75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43006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1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9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27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5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03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9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0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181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324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05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086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467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848600" y="2438400"/>
            <a:ext cx="381000" cy="38100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298793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 Pitch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1058236" y="251460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06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38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1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00600" y="1976736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29400" y="1981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 bwMode="auto">
          <a:xfrm>
            <a:off x="685442" y="3073127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352800" y="2514600"/>
            <a:ext cx="228600" cy="228600"/>
          </a:xfrm>
          <a:prstGeom prst="ellipse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85808" y="2514600"/>
            <a:ext cx="2112271" cy="1233276"/>
            <a:chOff x="685800" y="2514600"/>
            <a:chExt cx="2112271" cy="1233276"/>
          </a:xfrm>
        </p:grpSpPr>
        <p:grpSp>
          <p:nvGrpSpPr>
            <p:cNvPr id="45" name="Group 44"/>
            <p:cNvGrpSpPr/>
            <p:nvPr/>
          </p:nvGrpSpPr>
          <p:grpSpPr>
            <a:xfrm>
              <a:off x="685800" y="3378544"/>
              <a:ext cx="1762344" cy="369332"/>
              <a:chOff x="685800" y="3378544"/>
              <a:chExt cx="1762344" cy="369332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685800" y="3474536"/>
                <a:ext cx="228600" cy="228600"/>
              </a:xfrm>
              <a:prstGeom prst="ellipse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924144" y="3378544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Associate</a:t>
                </a:r>
                <a:endParaRPr lang="en-US" dirty="0"/>
              </a:p>
            </p:txBody>
          </p:sp>
        </p:grpSp>
        <p:sp>
          <p:nvSpPr>
            <p:cNvPr id="38" name="Oval 37"/>
            <p:cNvSpPr/>
            <p:nvPr/>
          </p:nvSpPr>
          <p:spPr bwMode="auto">
            <a:xfrm>
              <a:off x="2569471" y="2514600"/>
              <a:ext cx="228600" cy="228600"/>
            </a:xfrm>
            <a:prstGeom prst="ellipse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00078" y="2514603"/>
            <a:ext cx="2885856" cy="1666272"/>
            <a:chOff x="695544" y="2514600"/>
            <a:chExt cx="2885856" cy="1666272"/>
          </a:xfrm>
        </p:grpSpPr>
        <p:sp>
          <p:nvSpPr>
            <p:cNvPr id="28" name="Oval 27"/>
            <p:cNvSpPr/>
            <p:nvPr/>
          </p:nvSpPr>
          <p:spPr bwMode="auto">
            <a:xfrm>
              <a:off x="3352800" y="2514600"/>
              <a:ext cx="228600" cy="228600"/>
            </a:xfrm>
            <a:prstGeom prst="ellipse">
              <a:avLst/>
            </a:prstGeom>
            <a:solidFill>
              <a:srgbClr val="008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695544" y="3811540"/>
              <a:ext cx="1828462" cy="369332"/>
              <a:chOff x="695544" y="3811540"/>
              <a:chExt cx="1828462" cy="369332"/>
            </a:xfrm>
          </p:grpSpPr>
          <p:sp>
            <p:nvSpPr>
              <p:cNvPr id="39" name="Oval 38"/>
              <p:cNvSpPr/>
              <p:nvPr/>
            </p:nvSpPr>
            <p:spPr bwMode="auto">
              <a:xfrm>
                <a:off x="695544" y="3892764"/>
                <a:ext cx="228600" cy="228600"/>
              </a:xfrm>
              <a:prstGeom prst="ellipse">
                <a:avLst/>
              </a:prstGeom>
              <a:solidFill>
                <a:srgbClr val="008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000006" y="3811540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“One”</a:t>
                </a:r>
                <a:endParaRPr lang="en-US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3130769" y="297856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V1 </a:t>
            </a:r>
            <a:r>
              <a:rPr lang="en-US" dirty="0" smtClean="0">
                <a:latin typeface="Courier"/>
                <a:cs typeface="Courier"/>
              </a:rPr>
              <a:t>&lt;&gt; nil</a:t>
            </a:r>
          </a:p>
          <a:p>
            <a:r>
              <a:rPr lang="en-US" dirty="0" smtClean="0">
                <a:latin typeface="Courier"/>
                <a:cs typeface="Courier"/>
              </a:rPr>
              <a:t>V1 </a:t>
            </a:r>
            <a:r>
              <a:rPr lang="en-US" dirty="0" smtClean="0">
                <a:latin typeface="Courier"/>
                <a:cs typeface="Courier"/>
              </a:rPr>
              <a:t>-&gt; </a:t>
            </a:r>
            <a:r>
              <a:rPr lang="en-US" dirty="0" smtClean="0">
                <a:latin typeface="Courier"/>
                <a:cs typeface="Courier"/>
              </a:rPr>
              <a:t>RT2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130769" y="3641796"/>
            <a:ext cx="2638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Associate -&gt; </a:t>
            </a:r>
            <a:r>
              <a:rPr lang="en-US" dirty="0" smtClean="0">
                <a:latin typeface="Courier"/>
                <a:cs typeface="Courier"/>
              </a:rPr>
              <a:t>RT1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30769" y="4121370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RT3 </a:t>
            </a:r>
            <a:r>
              <a:rPr lang="en-US" dirty="0" smtClean="0">
                <a:latin typeface="Courier"/>
                <a:cs typeface="Courier"/>
              </a:rPr>
              <a:t>&lt;&gt; nil</a:t>
            </a:r>
          </a:p>
          <a:p>
            <a:r>
              <a:rPr lang="en-US" dirty="0" smtClean="0">
                <a:latin typeface="Courier"/>
                <a:cs typeface="Courier"/>
              </a:rPr>
              <a:t>RT3 </a:t>
            </a:r>
            <a:r>
              <a:rPr lang="en-US" dirty="0" smtClean="0">
                <a:latin typeface="Courier"/>
                <a:cs typeface="Courier"/>
              </a:rPr>
              <a:t>-&gt; AC2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685808" y="2514600"/>
            <a:ext cx="6326661" cy="2719625"/>
            <a:chOff x="685800" y="2514600"/>
            <a:chExt cx="6326661" cy="2719625"/>
          </a:xfrm>
        </p:grpSpPr>
        <p:sp>
          <p:nvSpPr>
            <p:cNvPr id="42" name="Oval 41"/>
            <p:cNvSpPr/>
            <p:nvPr/>
          </p:nvSpPr>
          <p:spPr bwMode="auto">
            <a:xfrm>
              <a:off x="6783861" y="2514600"/>
              <a:ext cx="228600" cy="228600"/>
            </a:xfrm>
            <a:prstGeom prst="ellipse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685800" y="4194435"/>
              <a:ext cx="1883671" cy="369332"/>
              <a:chOff x="685800" y="4194435"/>
              <a:chExt cx="1883671" cy="369332"/>
            </a:xfrm>
          </p:grpSpPr>
          <p:sp>
            <p:nvSpPr>
              <p:cNvPr id="43" name="Oval 42"/>
              <p:cNvSpPr/>
              <p:nvPr/>
            </p:nvSpPr>
            <p:spPr bwMode="auto">
              <a:xfrm>
                <a:off x="685800" y="4284121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045471" y="4194435"/>
                <a:ext cx="152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Say</a:t>
                </a:r>
                <a:endParaRPr lang="en-US" dirty="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3130761" y="4864893"/>
              <a:ext cx="1845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Courier"/>
                  <a:cs typeface="Courier"/>
                </a:rPr>
                <a:t>Say -&gt; AC1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2137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4.6193E-6 C 0.04776 0.06295 0.09622 0.1259 0.13095 0.1259 C 0.16569 0.1259 0.19538 0.02037 0.20771 -4.6193E-6 " pathEditMode="relative" ptsTypes="a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1424E-6 7.13955E-6 C 0.06565 0.04282 0.13147 0.08587 0.20128 0.0861 C 0.2711 0.08633 0.38225 0.01528 0.41855 0.00115 " pathEditMode="relative" ptsTypes="aaA">
                                      <p:cBhvr>
                                        <p:cTn id="2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35" grpId="1" animBg="1"/>
      <p:bldP spid="50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PRIMs to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062" y="5028589"/>
            <a:ext cx="7772400" cy="127007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Complex tasks require many elementary steps that are carried out in parallel and in sequence</a:t>
            </a:r>
            <a:endParaRPr lang="en-US" sz="2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89522" y="1938461"/>
            <a:ext cx="5647429" cy="765531"/>
            <a:chOff x="386140" y="5419222"/>
            <a:chExt cx="5647429" cy="765530"/>
          </a:xfrm>
        </p:grpSpPr>
        <p:sp>
          <p:nvSpPr>
            <p:cNvPr id="5" name="TextBox 4"/>
            <p:cNvSpPr txBox="1"/>
            <p:nvPr/>
          </p:nvSpPr>
          <p:spPr>
            <a:xfrm>
              <a:off x="386140" y="5431485"/>
              <a:ext cx="1673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PRIMs</a:t>
              </a:r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643763" y="5541186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2959200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59531" y="5489712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748641" y="5755708"/>
              <a:ext cx="214522" cy="214522"/>
            </a:xfrm>
            <a:prstGeom prst="ellipse">
              <a:avLst/>
            </a:prstGeom>
            <a:solidFill>
              <a:srgbClr val="FFFF00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763748" y="5433925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4105105" y="5596973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4900892" y="5419222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4900892" y="5862969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819047" y="5921196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4686370" y="573239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70784" y="570423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4212366" y="5970230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11794" y="3906127"/>
            <a:ext cx="4008165" cy="735895"/>
            <a:chOff x="386140" y="4282074"/>
            <a:chExt cx="4008165" cy="735894"/>
          </a:xfrm>
        </p:grpSpPr>
        <p:sp>
          <p:nvSpPr>
            <p:cNvPr id="19" name="TextBox 18"/>
            <p:cNvSpPr txBox="1"/>
            <p:nvPr/>
          </p:nvSpPr>
          <p:spPr>
            <a:xfrm>
              <a:off x="386140" y="4496596"/>
              <a:ext cx="1673271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Helvetica"/>
                  <a:cs typeface="Helvetica"/>
                </a:rPr>
                <a:t>Operators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460657" y="4592828"/>
              <a:ext cx="214522" cy="214522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973275" y="42820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3531212" y="4803446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4179783" y="430077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2973275" y="4793215"/>
              <a:ext cx="214522" cy="214522"/>
            </a:xfrm>
            <a:prstGeom prst="ellipse">
              <a:avLst/>
            </a:prstGeom>
            <a:solidFill>
              <a:srgbClr val="FEFCFC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556955" y="4295714"/>
              <a:ext cx="214522" cy="214522"/>
            </a:xfrm>
            <a:prstGeom prst="ellipse">
              <a:avLst/>
            </a:prstGeom>
            <a:solidFill>
              <a:srgbClr val="7F7F7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6" name="Curved Connector 25"/>
            <p:cNvCxnSpPr>
              <a:stCxn id="20" idx="7"/>
              <a:endCxn id="21" idx="2"/>
            </p:cNvCxnSpPr>
            <p:nvPr/>
          </p:nvCxnSpPr>
          <p:spPr bwMode="auto">
            <a:xfrm rot="5400000" flipH="1" flipV="1">
              <a:off x="2691065" y="4342034"/>
              <a:ext cx="234909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Curved Connector 26"/>
            <p:cNvCxnSpPr>
              <a:stCxn id="20" idx="5"/>
              <a:endCxn id="24" idx="2"/>
            </p:cNvCxnSpPr>
            <p:nvPr/>
          </p:nvCxnSpPr>
          <p:spPr bwMode="auto">
            <a:xfrm rot="16200000" flipH="1">
              <a:off x="2746248" y="4673449"/>
              <a:ext cx="124542" cy="329512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7"/>
            <p:cNvCxnSpPr>
              <a:stCxn id="21" idx="6"/>
              <a:endCxn id="25" idx="2"/>
            </p:cNvCxnSpPr>
            <p:nvPr/>
          </p:nvCxnSpPr>
          <p:spPr bwMode="auto">
            <a:xfrm>
              <a:off x="3187797" y="4389335"/>
              <a:ext cx="369158" cy="13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23" idx="2"/>
            </p:cNvCxnSpPr>
            <p:nvPr/>
          </p:nvCxnSpPr>
          <p:spPr bwMode="auto">
            <a:xfrm>
              <a:off x="3771477" y="4402975"/>
              <a:ext cx="408306" cy="50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29"/>
            <p:cNvCxnSpPr>
              <a:stCxn id="24" idx="6"/>
              <a:endCxn id="22" idx="2"/>
            </p:cNvCxnSpPr>
            <p:nvPr/>
          </p:nvCxnSpPr>
          <p:spPr bwMode="auto">
            <a:xfrm>
              <a:off x="3187797" y="4900476"/>
              <a:ext cx="343415" cy="1023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1" name="Down Arrow 30"/>
          <p:cNvSpPr/>
          <p:nvPr/>
        </p:nvSpPr>
        <p:spPr bwMode="auto">
          <a:xfrm>
            <a:off x="4012839" y="2894578"/>
            <a:ext cx="356464" cy="856559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59199" y="2038807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“microprogramming”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80180" y="4165429"/>
            <a:ext cx="2456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“machine language”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10801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Aural-Vocal task has two operators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30346" y="3171801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V</a:t>
            </a:r>
            <a:r>
              <a:rPr lang="en-US" dirty="0" smtClean="0">
                <a:latin typeface="Courier"/>
                <a:cs typeface="Courier"/>
              </a:rPr>
              <a:t>1 </a:t>
            </a:r>
            <a:r>
              <a:rPr lang="en-US" dirty="0" smtClean="0">
                <a:latin typeface="Courier"/>
                <a:cs typeface="Courier"/>
              </a:rPr>
              <a:t>&lt;&gt; nil</a:t>
            </a:r>
          </a:p>
          <a:p>
            <a:r>
              <a:rPr lang="en-US" dirty="0">
                <a:latin typeface="Courier"/>
                <a:cs typeface="Courier"/>
              </a:rPr>
              <a:t>V</a:t>
            </a:r>
            <a:r>
              <a:rPr lang="en-US" dirty="0" smtClean="0">
                <a:latin typeface="Courier"/>
                <a:cs typeface="Courier"/>
              </a:rPr>
              <a:t>1 </a:t>
            </a:r>
            <a:r>
              <a:rPr lang="en-US" dirty="0" smtClean="0">
                <a:latin typeface="Courier"/>
                <a:cs typeface="Courier"/>
              </a:rPr>
              <a:t>-&gt; </a:t>
            </a:r>
            <a:r>
              <a:rPr lang="en-US" dirty="0" smtClean="0">
                <a:latin typeface="Courier"/>
                <a:cs typeface="Courier"/>
              </a:rPr>
              <a:t>RT2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30346" y="3739037"/>
            <a:ext cx="260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Associate -&gt; </a:t>
            </a:r>
            <a:r>
              <a:rPr lang="en-US" dirty="0" smtClean="0">
                <a:latin typeface="Courier"/>
                <a:cs typeface="Courier"/>
              </a:rPr>
              <a:t>RT1</a:t>
            </a:r>
            <a:endParaRPr lang="en-US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51210" y="3188706"/>
            <a:ext cx="1845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RT3 &lt;</a:t>
            </a:r>
            <a:r>
              <a:rPr lang="en-US" dirty="0" smtClean="0">
                <a:latin typeface="Courier"/>
                <a:cs typeface="Courier"/>
              </a:rPr>
              <a:t>&gt; nil</a:t>
            </a:r>
          </a:p>
          <a:p>
            <a:r>
              <a:rPr lang="en-US" dirty="0" smtClean="0">
                <a:latin typeface="Courier"/>
                <a:cs typeface="Courier"/>
              </a:rPr>
              <a:t>RT3 -</a:t>
            </a:r>
            <a:r>
              <a:rPr lang="en-US" dirty="0" smtClean="0">
                <a:latin typeface="Courier"/>
                <a:cs typeface="Courier"/>
              </a:rPr>
              <a:t>&gt; AC2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1210" y="3751979"/>
            <a:ext cx="184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Say -&gt; AC1</a:t>
            </a:r>
          </a:p>
        </p:txBody>
      </p:sp>
    </p:spTree>
    <p:extLst>
      <p:ext uri="{BB962C8B-B14F-4D97-AF65-F5344CB8AC3E}">
        <p14:creationId xmlns:p14="http://schemas.microsoft.com/office/powerpoint/2010/main" val="914522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371600" y="457200"/>
            <a:ext cx="7772400" cy="1143000"/>
          </a:xfrm>
        </p:spPr>
        <p:txBody>
          <a:bodyPr/>
          <a:lstStyle/>
          <a:p>
            <a:r>
              <a:rPr lang="en-US" dirty="0" smtClean="0"/>
              <a:t>New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0"/>
            <a:ext cx="8934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95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   V1 </a:t>
            </a:r>
            <a:r>
              <a:rPr lang="en-US" sz="1600" dirty="0">
                <a:latin typeface="Courier"/>
                <a:cs typeface="Courier"/>
              </a:rPr>
              <a:t>&lt;&gt; nil  // There has to be a visual </a:t>
            </a:r>
            <a:endParaRPr lang="en-US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smtClean="0">
                <a:latin typeface="Courier"/>
                <a:cs typeface="Courier"/>
              </a:rPr>
              <a:t>  WM1 </a:t>
            </a:r>
            <a:r>
              <a:rPr lang="en-US" sz="1600" dirty="0">
                <a:latin typeface="Courier"/>
                <a:cs typeface="Courier"/>
              </a:rPr>
              <a:t>= nil  // Imaginal should be empty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WM1 // Copy the start number to </a:t>
            </a:r>
            <a:r>
              <a:rPr lang="en-US" sz="1600" dirty="0" smtClean="0">
                <a:latin typeface="Courier"/>
                <a:cs typeface="Courier"/>
              </a:rPr>
              <a:t>imaginal slot 1</a:t>
            </a:r>
            <a:endParaRPr lang="en-US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count-fact -&gt; RT1 // Start retrieving the next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say -&gt; AC1 // Say the current number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3519329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chunk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start-count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isa  operator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slot1  count-fact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slot2  say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condition  V1&lt;&gt;nil;WM1=</a:t>
            </a:r>
            <a:r>
              <a:rPr lang="en-US" sz="2400" dirty="0" smtClean="0">
                <a:latin typeface="Courier"/>
                <a:cs typeface="Courier"/>
              </a:rPr>
              <a:t>nil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action  </a:t>
            </a:r>
            <a:r>
              <a:rPr lang="en-US" sz="2400" dirty="0">
                <a:latin typeface="Courier"/>
                <a:cs typeface="Courier"/>
              </a:rPr>
              <a:t>V1-&gt;WM1;C1-&gt;RT1;V1-&gt;RT2;C2-&gt;AC1;V1-&gt;AC2</a:t>
            </a:r>
          </a:p>
          <a:p>
            <a:pPr marL="0" indent="0">
              <a:buNone/>
            </a:pPr>
            <a:r>
              <a:rPr lang="en-US" sz="2400" baseline="30000" dirty="0">
                <a:latin typeface="Courier"/>
                <a:cs typeface="Courier"/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5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PRIMs’</a:t>
            </a:r>
            <a:r>
              <a:rPr lang="en-US" dirty="0" smtClean="0"/>
              <a:t> buffers?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 (Visual): input from the task </a:t>
            </a:r>
          </a:p>
          <a:p>
            <a:r>
              <a:rPr lang="en-US" dirty="0" smtClean="0"/>
              <a:t>WM (Working Memory)</a:t>
            </a:r>
          </a:p>
          <a:p>
            <a:r>
              <a:rPr lang="en-US" dirty="0" smtClean="0"/>
              <a:t>G (</a:t>
            </a:r>
            <a:r>
              <a:rPr lang="en-US" dirty="0" smtClean="0"/>
              <a:t>Goals)</a:t>
            </a:r>
            <a:endParaRPr lang="en-US" dirty="0" smtClean="0"/>
          </a:p>
          <a:p>
            <a:r>
              <a:rPr lang="en-US" dirty="0" smtClean="0"/>
              <a:t>RT (Declarative Memory)</a:t>
            </a:r>
          </a:p>
          <a:p>
            <a:r>
              <a:rPr lang="en-US" dirty="0" smtClean="0"/>
              <a:t>AC (Action)</a:t>
            </a:r>
          </a:p>
          <a:p>
            <a:r>
              <a:rPr lang="en-US" dirty="0" smtClean="0"/>
              <a:t>C (Constants): specific values for an </a:t>
            </a:r>
            <a:r>
              <a:rPr lang="en-US" dirty="0" smtClean="0"/>
              <a:t>operator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6076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operators to make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    RT2 </a:t>
            </a:r>
            <a:r>
              <a:rPr lang="en-US" sz="1800" dirty="0">
                <a:latin typeface="Courier"/>
                <a:cs typeface="Courier"/>
              </a:rPr>
              <a:t>=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tr-TR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</a:t>
            </a: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sz="1800" dirty="0" err="1">
                <a:latin typeface="Courier"/>
                <a:cs typeface="Courier"/>
              </a:rPr>
              <a:t>operator</a:t>
            </a:r>
            <a:r>
              <a:rPr lang="tr-TR" sz="1800" dirty="0">
                <a:latin typeface="Courier"/>
                <a:cs typeface="Courier"/>
              </a:rPr>
              <a:t> final {</a:t>
            </a:r>
          </a:p>
          <a:p>
            <a:pPr marL="0" indent="0">
              <a:buNone/>
            </a:pPr>
            <a:r>
              <a:rPr lang="tr-TR" sz="1800" dirty="0" smtClean="0">
                <a:latin typeface="Courier"/>
                <a:cs typeface="Courier"/>
              </a:rPr>
              <a:t>    V2 </a:t>
            </a:r>
            <a:r>
              <a:rPr lang="tr-TR" sz="1800" dirty="0">
                <a:latin typeface="Courier"/>
                <a:cs typeface="Courier"/>
              </a:rPr>
              <a:t>= WM1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tr-TR" sz="1800" dirty="0">
                <a:latin typeface="Courier"/>
                <a:cs typeface="Courier"/>
              </a:rPr>
              <a:t>    say -&gt; AC1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AC2</a:t>
            </a:r>
          </a:p>
          <a:p>
            <a:pPr marL="0" indent="0">
              <a:buNone/>
            </a:pPr>
            <a:r>
              <a:rPr lang="nl-NL" sz="1800" dirty="0">
                <a:latin typeface="Courier"/>
                <a:cs typeface="Courier"/>
              </a:rPr>
              <a:t>    stop -&gt; G1</a:t>
            </a:r>
          </a:p>
          <a:p>
            <a:pPr marL="0" indent="0">
              <a:buNone/>
            </a:pPr>
            <a:r>
              <a:rPr lang="nl-NL" sz="1800" baseline="30000" dirty="0">
                <a:latin typeface="Courier"/>
                <a:cs typeface="Courier"/>
              </a:rPr>
              <a:t>  }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730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Declaration of the Task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task count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initial-goals: (count) </a:t>
            </a:r>
            <a:endParaRPr lang="en-US" sz="24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  default</a:t>
            </a:r>
            <a:r>
              <a:rPr lang="en-US" sz="2400" dirty="0">
                <a:latin typeface="Courier"/>
                <a:cs typeface="Courier"/>
              </a:rPr>
              <a:t>-activation: 1.0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ol: t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rt</a:t>
            </a:r>
            <a:r>
              <a:rPr lang="tr-TR" sz="2400" dirty="0">
                <a:latin typeface="Courier"/>
                <a:cs typeface="Courier"/>
              </a:rPr>
              <a:t>: -2.0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lf</a:t>
            </a:r>
            <a:r>
              <a:rPr lang="tr-TR" sz="2400" dirty="0">
                <a:latin typeface="Courier"/>
                <a:cs typeface="Courier"/>
              </a:rPr>
              <a:t>: 0.2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  </a:t>
            </a:r>
            <a:r>
              <a:rPr lang="tr-TR" sz="2400" dirty="0" err="1">
                <a:latin typeface="Courier"/>
                <a:cs typeface="Courier"/>
              </a:rPr>
              <a:t>default</a:t>
            </a:r>
            <a:r>
              <a:rPr lang="tr-TR" sz="2400" dirty="0">
                <a:latin typeface="Courier"/>
                <a:cs typeface="Courier"/>
              </a:rPr>
              <a:t>-</a:t>
            </a:r>
            <a:r>
              <a:rPr lang="tr-TR" sz="2400" dirty="0" err="1">
                <a:latin typeface="Courier"/>
                <a:cs typeface="Courier"/>
              </a:rPr>
              <a:t>operator</a:t>
            </a:r>
            <a:r>
              <a:rPr lang="tr-TR" sz="2400" dirty="0">
                <a:latin typeface="Courier"/>
                <a:cs typeface="Courier"/>
              </a:rPr>
              <a:t>-self-</a:t>
            </a:r>
            <a:r>
              <a:rPr lang="tr-TR" sz="2400" dirty="0" err="1">
                <a:latin typeface="Courier"/>
                <a:cs typeface="Courier"/>
              </a:rPr>
              <a:t>assoc</a:t>
            </a:r>
            <a:r>
              <a:rPr lang="tr-TR" sz="2400" dirty="0">
                <a:latin typeface="Courier"/>
                <a:cs typeface="Courier"/>
              </a:rPr>
              <a:t>: 0.0</a:t>
            </a:r>
          </a:p>
          <a:p>
            <a:pPr marL="0" indent="0">
              <a:buNone/>
            </a:pPr>
            <a:r>
              <a:rPr lang="tr-TR" sz="24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473838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PRIMs associations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 smtClean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0108813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989" y="0"/>
            <a:ext cx="4787660" cy="6858000"/>
          </a:xfrm>
          <a:prstGeom prst="rect">
            <a:avLst/>
          </a:prstGeom>
          <a:scene3d>
            <a:camera prst="orthographicFront">
              <a:rot lat="0" lon="0" rev="2157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45" y="2041917"/>
            <a:ext cx="3178925" cy="387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33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operators to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define goal count {</a:t>
            </a:r>
          </a:p>
          <a:p>
            <a:pPr marL="0" indent="0">
              <a:buNone/>
            </a:pPr>
            <a:r>
              <a:rPr lang="en-US" dirty="0" smtClean="0">
                <a:latin typeface="Courier"/>
                <a:cs typeface="Courier"/>
              </a:rPr>
              <a:t>... Operator definitions ...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6684604"/>
      </p:ext>
    </p:extLst>
  </p:cSld>
  <p:clrMapOvr>
    <a:masterClrMapping/>
  </p:clrMapOvr>
  <p:transition xmlns:p14="http://schemas.microsoft.com/office/powerpoint/2010/main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do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define facts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</a:t>
            </a:r>
            <a:r>
              <a:rPr lang="en-US" sz="2400" dirty="0" smtClean="0">
                <a:latin typeface="Courier"/>
                <a:cs typeface="Courier"/>
              </a:rPr>
              <a:t>fact one </a:t>
            </a:r>
            <a:r>
              <a:rPr lang="en-US" sz="2400" dirty="0">
                <a:latin typeface="Courier"/>
                <a:cs typeface="Courier"/>
              </a:rPr>
              <a:t>two)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(cf2 count-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two </a:t>
            </a:r>
            <a:r>
              <a:rPr lang="en-US" sz="2400" dirty="0" smtClean="0">
                <a:latin typeface="Courier"/>
                <a:cs typeface="Courier"/>
              </a:rPr>
              <a:t>three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(cf3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three </a:t>
            </a:r>
            <a:r>
              <a:rPr lang="en-US" sz="2400" dirty="0" smtClean="0">
                <a:latin typeface="Courier"/>
                <a:cs typeface="Courier"/>
              </a:rPr>
              <a:t>four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(cf4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four </a:t>
            </a:r>
            <a:r>
              <a:rPr lang="en-US" sz="2400" dirty="0" smtClean="0">
                <a:latin typeface="Courier"/>
                <a:cs typeface="Courier"/>
              </a:rPr>
              <a:t>five</a:t>
            </a:r>
            <a:r>
              <a:rPr lang="en-US" sz="24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(cf5 </a:t>
            </a:r>
            <a:r>
              <a:rPr lang="en-US" sz="2400" dirty="0" smtClean="0">
                <a:latin typeface="Courier"/>
                <a:cs typeface="Courier"/>
              </a:rPr>
              <a:t>count</a:t>
            </a:r>
            <a:r>
              <a:rPr lang="en-US" sz="2400" dirty="0">
                <a:latin typeface="Courier"/>
                <a:cs typeface="Courier"/>
              </a:rPr>
              <a:t>-</a:t>
            </a:r>
            <a:r>
              <a:rPr lang="en-US" sz="2400" dirty="0" smtClean="0">
                <a:latin typeface="Courier"/>
                <a:cs typeface="Courier"/>
              </a:rPr>
              <a:t>fact </a:t>
            </a:r>
            <a:r>
              <a:rPr lang="en-US" sz="2400" dirty="0">
                <a:latin typeface="Courier"/>
                <a:cs typeface="Courier"/>
              </a:rPr>
              <a:t>five </a:t>
            </a:r>
            <a:r>
              <a:rPr lang="en-US" sz="2400" dirty="0" smtClean="0">
                <a:latin typeface="Courier"/>
                <a:cs typeface="Courier"/>
              </a:rPr>
              <a:t>six)</a:t>
            </a:r>
          </a:p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endParaRPr lang="en-US" sz="2400" baseline="30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53059786"/>
      </p:ext>
    </p:extLst>
  </p:cSld>
  <p:clrMapOvr>
    <a:masterClrMapping/>
  </p:clrMapOvr>
  <p:transition xmlns:p14="http://schemas.microsoft.com/office/powerpoint/2010/main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(cf1 count-fact one two)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cf1</a:t>
            </a: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isa  fact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slot1 count-fact</a:t>
            </a:r>
            <a:endParaRPr lang="en-US" sz="24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slot2 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one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urier"/>
              </a:rPr>
              <a:t>  </a:t>
            </a:r>
            <a:r>
              <a:rPr lang="en-US" sz="2400" dirty="0" smtClean="0">
                <a:solidFill>
                  <a:srgbClr val="000000"/>
                </a:solidFill>
                <a:latin typeface="Courier"/>
              </a:rPr>
              <a:t>slot3 </a:t>
            </a:r>
            <a:r>
              <a:rPr lang="en-US" sz="2400" dirty="0">
                <a:solidFill>
                  <a:srgbClr val="000000"/>
                </a:solidFill>
                <a:latin typeface="Courier"/>
              </a:rPr>
              <a:t>two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5229433"/>
      </p:ext>
    </p:extLst>
  </p:cSld>
  <p:clrMapOvr>
    <a:masterClrMapping/>
  </p:clrMapOvr>
  <p:transition xmlns:p14="http://schemas.microsoft.com/office/powerpoint/2010/main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to define interaction with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479" y="1981200"/>
            <a:ext cx="8108721" cy="4114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define script {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digits = ["</a:t>
            </a:r>
            <a:r>
              <a:rPr lang="en-US" sz="1600" dirty="0" err="1">
                <a:latin typeface="Courier"/>
                <a:cs typeface="Courier"/>
              </a:rPr>
              <a:t>one","two","three","four","five","six","seven</a:t>
            </a:r>
            <a:r>
              <a:rPr lang="en-US" sz="1600" dirty="0">
                <a:latin typeface="Courier"/>
                <a:cs typeface="Courier"/>
              </a:rPr>
              <a:t>",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        "</a:t>
            </a:r>
            <a:r>
              <a:rPr lang="en-US" sz="1600" dirty="0" err="1">
                <a:latin typeface="Courier"/>
                <a:cs typeface="Courier"/>
              </a:rPr>
              <a:t>eight","nine","ten</a:t>
            </a:r>
            <a:r>
              <a:rPr lang="en-US" sz="1600" dirty="0">
                <a:latin typeface="Courier"/>
                <a:cs typeface="Courier"/>
              </a:rPr>
              <a:t>"]</a:t>
            </a:r>
          </a:p>
          <a:p>
            <a:pPr marL="0" indent="0">
              <a:buNone/>
            </a:pPr>
            <a:r>
              <a:rPr lang="it-IT" sz="1600" dirty="0">
                <a:latin typeface="Courier"/>
                <a:cs typeface="Courier"/>
              </a:rPr>
              <a:t>    start = random(3)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end = 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 + 1 + </a:t>
            </a:r>
            <a:r>
              <a:rPr lang="de-DE" sz="1600" dirty="0" err="1">
                <a:latin typeface="Courier"/>
                <a:cs typeface="Courier"/>
              </a:rPr>
              <a:t>random</a:t>
            </a:r>
            <a:r>
              <a:rPr lang="de-DE" sz="1600" dirty="0">
                <a:latin typeface="Courier"/>
                <a:cs typeface="Courier"/>
              </a:rPr>
              <a:t>(3)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print</a:t>
            </a:r>
            <a:r>
              <a:rPr lang="de-DE" sz="1600" dirty="0">
                <a:latin typeface="Courier"/>
                <a:cs typeface="Courier"/>
              </a:rPr>
              <a:t>("</a:t>
            </a:r>
            <a:r>
              <a:rPr lang="de-DE" sz="1600" dirty="0" err="1">
                <a:latin typeface="Courier"/>
                <a:cs typeface="Courier"/>
              </a:rPr>
              <a:t>Counting</a:t>
            </a:r>
            <a:r>
              <a:rPr lang="de-DE" sz="1600" dirty="0">
                <a:latin typeface="Courier"/>
                <a:cs typeface="Courier"/>
              </a:rPr>
              <a:t> </a:t>
            </a:r>
            <a:r>
              <a:rPr lang="de-DE" sz="1600" dirty="0" err="1">
                <a:latin typeface="Courier"/>
                <a:cs typeface="Courier"/>
              </a:rPr>
              <a:t>from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],"</a:t>
            </a:r>
            <a:r>
              <a:rPr lang="de-DE" sz="1600" dirty="0" err="1">
                <a:latin typeface="Courier"/>
                <a:cs typeface="Courier"/>
              </a:rPr>
              <a:t>to</a:t>
            </a:r>
            <a:r>
              <a:rPr lang="de-DE" sz="1600" dirty="0">
                <a:latin typeface="Courier"/>
                <a:cs typeface="Courier"/>
              </a:rPr>
              <a:t>",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screen</a:t>
            </a:r>
            <a:r>
              <a:rPr lang="de-DE" sz="1600" dirty="0">
                <a:latin typeface="Courier"/>
                <a:cs typeface="Courier"/>
              </a:rPr>
              <a:t>(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</a:t>
            </a:r>
            <a:r>
              <a:rPr lang="de-DE" sz="1600" dirty="0" err="1">
                <a:latin typeface="Courier"/>
                <a:cs typeface="Courier"/>
              </a:rPr>
              <a:t>start</a:t>
            </a:r>
            <a:r>
              <a:rPr lang="de-DE" sz="1600" dirty="0">
                <a:latin typeface="Courier"/>
                <a:cs typeface="Courier"/>
              </a:rPr>
              <a:t>],</a:t>
            </a:r>
            <a:r>
              <a:rPr lang="de-DE" sz="1600" dirty="0" err="1">
                <a:latin typeface="Courier"/>
                <a:cs typeface="Courier"/>
              </a:rPr>
              <a:t>digits</a:t>
            </a:r>
            <a:r>
              <a:rPr lang="de-DE" sz="1600" dirty="0">
                <a:latin typeface="Courier"/>
                <a:cs typeface="Courier"/>
              </a:rPr>
              <a:t>[end])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run</a:t>
            </a:r>
            <a:r>
              <a:rPr lang="de-DE" sz="1600" dirty="0">
                <a:latin typeface="Courier"/>
                <a:cs typeface="Courier"/>
              </a:rPr>
              <a:t>-</a:t>
            </a:r>
            <a:r>
              <a:rPr lang="de-DE" sz="1600" dirty="0" err="1">
                <a:latin typeface="Courier"/>
                <a:cs typeface="Courier"/>
              </a:rPr>
              <a:t>until</a:t>
            </a:r>
            <a:r>
              <a:rPr lang="de-DE" sz="1600" dirty="0">
                <a:latin typeface="Courier"/>
                <a:cs typeface="Courier"/>
              </a:rPr>
              <a:t>-action("</a:t>
            </a:r>
            <a:r>
              <a:rPr lang="de-DE" sz="1600" dirty="0" err="1">
                <a:latin typeface="Courier"/>
                <a:cs typeface="Courier"/>
              </a:rPr>
              <a:t>say</a:t>
            </a:r>
            <a:r>
              <a:rPr lang="de-DE" sz="1600" dirty="0">
                <a:latin typeface="Courier"/>
                <a:cs typeface="Courier"/>
              </a:rPr>
              <a:t>","</a:t>
            </a:r>
            <a:r>
              <a:rPr lang="de-DE" sz="1600" dirty="0" err="1">
                <a:latin typeface="Courier"/>
                <a:cs typeface="Courier"/>
              </a:rPr>
              <a:t>stop</a:t>
            </a:r>
            <a:r>
              <a:rPr lang="de-DE" sz="1600" dirty="0">
                <a:latin typeface="Courier"/>
                <a:cs typeface="Courier"/>
              </a:rPr>
              <a:t>")</a:t>
            </a:r>
          </a:p>
          <a:p>
            <a:pPr marL="0" indent="0">
              <a:buNone/>
            </a:pPr>
            <a:r>
              <a:rPr lang="de-DE" sz="1600" dirty="0">
                <a:latin typeface="Courier"/>
                <a:cs typeface="Courier"/>
              </a:rPr>
              <a:t>    </a:t>
            </a:r>
            <a:r>
              <a:rPr lang="de-DE" sz="1600" dirty="0" err="1">
                <a:latin typeface="Courier"/>
                <a:cs typeface="Courier"/>
              </a:rPr>
              <a:t>issue-reward</a:t>
            </a:r>
            <a:r>
              <a:rPr lang="de-DE" sz="16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ro-RO" sz="1600" dirty="0">
                <a:latin typeface="Courier"/>
                <a:cs typeface="Courier"/>
              </a:rPr>
              <a:t>    trial-end()</a:t>
            </a:r>
          </a:p>
          <a:p>
            <a:pPr marL="0" indent="0">
              <a:buNone/>
            </a:pPr>
            <a:r>
              <a:rPr lang="ro-RO" sz="1600" dirty="0" smtClean="0">
                <a:latin typeface="Courier"/>
                <a:cs typeface="Courier"/>
              </a:rPr>
              <a:t>}</a:t>
            </a:r>
            <a:endParaRPr lang="ro-RO" sz="16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aseline="30000" dirty="0" smtClean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baseline="30000" dirty="0">
              <a:solidFill>
                <a:srgbClr val="00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39843599"/>
      </p:ext>
    </p:extLst>
  </p:cSld>
  <p:clrMapOvr>
    <a:masterClrMapping/>
  </p:clrMapOvr>
  <p:transition xmlns:p14="http://schemas.microsoft.com/office/powerpoint/2010/main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addition</a:t>
            </a:r>
          </a:p>
          <a:p>
            <a:r>
              <a:rPr lang="en-US" dirty="0" smtClean="0"/>
              <a:t>Two versions</a:t>
            </a:r>
          </a:p>
          <a:p>
            <a:pPr lvl="1"/>
            <a:r>
              <a:rPr lang="en-US" dirty="0" smtClean="0"/>
              <a:t>the “standard” </a:t>
            </a:r>
            <a:r>
              <a:rPr lang="en-US" dirty="0" smtClean="0"/>
              <a:t>(ACT-R </a:t>
            </a:r>
            <a:r>
              <a:rPr lang="en-US" smtClean="0"/>
              <a:t>unit 1) </a:t>
            </a:r>
            <a:r>
              <a:rPr lang="en-US" dirty="0" smtClean="0"/>
              <a:t>version</a:t>
            </a:r>
          </a:p>
          <a:p>
            <a:pPr lvl="1"/>
            <a:r>
              <a:rPr lang="en-US" dirty="0" smtClean="0"/>
              <a:t>Adding using fingers as external memory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232818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ChangeArrowheads="1"/>
          </p:cNvSpPr>
          <p:nvPr/>
        </p:nvSpPr>
        <p:spPr bwMode="auto">
          <a:xfrm>
            <a:off x="838200" y="914400"/>
            <a:ext cx="5867400" cy="1219200"/>
          </a:xfrm>
          <a:prstGeom prst="rect">
            <a:avLst/>
          </a:prstGeom>
          <a:solidFill>
            <a:srgbClr val="E8E8F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Intelligence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838200" y="5029200"/>
            <a:ext cx="7543800" cy="1524000"/>
            <a:chOff x="912" y="3168"/>
            <a:chExt cx="4752" cy="960"/>
          </a:xfrm>
          <a:solidFill>
            <a:srgbClr val="E8E8FA"/>
          </a:solidFill>
        </p:grpSpPr>
        <p:sp>
          <p:nvSpPr>
            <p:cNvPr id="46090" name="Rectangle 3"/>
            <p:cNvSpPr>
              <a:spLocks noChangeArrowheads="1"/>
            </p:cNvSpPr>
            <p:nvPr/>
          </p:nvSpPr>
          <p:spPr bwMode="auto">
            <a:xfrm>
              <a:off x="912" y="3264"/>
              <a:ext cx="3696" cy="76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Human Brain</a:t>
              </a:r>
            </a:p>
            <a:p>
              <a:pPr algn="ctr"/>
              <a:r>
                <a:rPr lang="en-US">
                  <a:solidFill>
                    <a:schemeClr val="bg2"/>
                  </a:solidFill>
                </a:rPr>
                <a:t>(100 billion cells)</a:t>
              </a:r>
            </a:p>
          </p:txBody>
        </p:sp>
        <p:pic>
          <p:nvPicPr>
            <p:cNvPr id="46091" name="Picture 4" descr=" Brain.jpg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4" y="3168"/>
              <a:ext cx="960" cy="96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6083" name="Picture 5" descr="sigmund.gif                                                    0002E63FSystem                         B67F3743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4" y="533403"/>
            <a:ext cx="1495425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AutoShape 6"/>
          <p:cNvSpPr>
            <a:spLocks noChangeArrowheads="1"/>
          </p:cNvSpPr>
          <p:nvPr/>
        </p:nvSpPr>
        <p:spPr bwMode="auto">
          <a:xfrm>
            <a:off x="914400" y="2133600"/>
            <a:ext cx="2286000" cy="3048000"/>
          </a:xfrm>
          <a:prstGeom prst="upArrow">
            <a:avLst>
              <a:gd name="adj1" fmla="val 50000"/>
              <a:gd name="adj2" fmla="val 33333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Direct</a:t>
            </a:r>
          </a:p>
          <a:p>
            <a:pPr algn="ctr"/>
            <a:r>
              <a:rPr lang="en-US" sz="2000"/>
              <a:t>Expla- </a:t>
            </a:r>
            <a:br>
              <a:rPr lang="en-US" sz="2000"/>
            </a:br>
            <a:r>
              <a:rPr lang="en-US" sz="2000"/>
              <a:t>nation</a:t>
            </a:r>
            <a:endParaRPr lang="en-US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581400" y="2133600"/>
            <a:ext cx="4572000" cy="3048000"/>
            <a:chOff x="2640" y="1344"/>
            <a:chExt cx="2880" cy="1920"/>
          </a:xfrm>
        </p:grpSpPr>
        <p:sp>
          <p:nvSpPr>
            <p:cNvPr id="46086" name="Rectangle 7"/>
            <p:cNvSpPr>
              <a:spLocks noChangeArrowheads="1"/>
            </p:cNvSpPr>
            <p:nvPr/>
          </p:nvSpPr>
          <p:spPr bwMode="auto">
            <a:xfrm>
              <a:off x="2640" y="1920"/>
              <a:ext cx="1968" cy="768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Formal System</a:t>
              </a:r>
            </a:p>
          </p:txBody>
        </p:sp>
        <p:sp>
          <p:nvSpPr>
            <p:cNvPr id="46087" name="AutoShape 8"/>
            <p:cNvSpPr>
              <a:spLocks noChangeArrowheads="1"/>
            </p:cNvSpPr>
            <p:nvPr/>
          </p:nvSpPr>
          <p:spPr bwMode="auto">
            <a:xfrm>
              <a:off x="3120" y="2688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88" name="AutoShape 9"/>
            <p:cNvSpPr>
              <a:spLocks noChangeArrowheads="1"/>
            </p:cNvSpPr>
            <p:nvPr/>
          </p:nvSpPr>
          <p:spPr bwMode="auto">
            <a:xfrm>
              <a:off x="3120" y="1344"/>
              <a:ext cx="960" cy="576"/>
            </a:xfrm>
            <a:prstGeom prst="up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089" name="Picture 10" descr="math                                                           0002E63FSystem                         B67F3743: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" y="1920"/>
              <a:ext cx="72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3303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2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abstraction for Cognition (Newell)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9504216"/>
              </p:ext>
            </p:extLst>
          </p:nvPr>
        </p:nvGraphicFramePr>
        <p:xfrm>
          <a:off x="685800" y="1784136"/>
          <a:ext cx="7772400" cy="495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/>
                <a:gridCol w="2590800"/>
                <a:gridCol w="2590800"/>
              </a:tblGrid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Time Units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System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>
                          <a:solidFill>
                            <a:schemeClr val="bg2"/>
                          </a:solidFill>
                        </a:rPr>
                        <a:t>World theory</a:t>
                      </a:r>
                      <a:endParaRPr lang="en-US" sz="190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Months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Social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Weeks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Days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Hours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Rational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min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minutes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Task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Unit Task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Cognitive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Operations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msec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Deliberate</a:t>
                      </a:r>
                      <a:r>
                        <a:rPr lang="en-US" sz="1900" baseline="0" dirty="0" smtClean="0"/>
                        <a:t> act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 msec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Neural circuit</a:t>
                      </a:r>
                      <a:endParaRPr lang="en-US" sz="19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r>
                        <a:rPr lang="en-US" sz="1900" dirty="0" smtClean="0"/>
                        <a:t>Biological</a:t>
                      </a:r>
                      <a:r>
                        <a:rPr lang="en-US" sz="1900" baseline="0" dirty="0" smtClean="0"/>
                        <a:t> Band</a:t>
                      </a:r>
                      <a:endParaRPr lang="en-US" sz="1900" dirty="0"/>
                    </a:p>
                  </a:txBody>
                  <a:tcPr anchor="ctr"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 msec</a:t>
                      </a:r>
                      <a:endParaRPr lang="en-US" sz="1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Neuron</a:t>
                      </a:r>
                      <a:endParaRPr lang="en-US" sz="19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100 </a:t>
                      </a:r>
                      <a:r>
                        <a:rPr lang="en-US" sz="1900" dirty="0" err="1" smtClean="0"/>
                        <a:t>μsec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Organelle</a:t>
                      </a:r>
                      <a:endParaRPr lang="en-US" sz="19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019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at the wrong level</a:t>
            </a:r>
            <a:endParaRPr lang="en-US" dirty="0"/>
          </a:p>
        </p:txBody>
      </p:sp>
      <p:pic>
        <p:nvPicPr>
          <p:cNvPr id="8" name="Picture 7" descr="Fig-I-The-Rumelhart-McClelland-model-of-past-tense-inflection-see-text-f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2" y="1844668"/>
            <a:ext cx="7268592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41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Assumption: Modular structure with a Global Workspace (</a:t>
            </a:r>
            <a:r>
              <a:rPr lang="en-US" dirty="0" err="1" smtClean="0"/>
              <a:t>Baars</a:t>
            </a:r>
            <a:r>
              <a:rPr lang="en-US" dirty="0" smtClean="0"/>
              <a:t> &amp; </a:t>
            </a:r>
            <a:r>
              <a:rPr lang="en-US" dirty="0" err="1" smtClean="0"/>
              <a:t>Dehaene</a:t>
            </a:r>
            <a:r>
              <a:rPr lang="en-US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161" y="1986332"/>
            <a:ext cx="4686050" cy="424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69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2" r="22911" b="41965"/>
          <a:stretch/>
        </p:blipFill>
        <p:spPr>
          <a:xfrm>
            <a:off x="1417703" y="1757423"/>
            <a:ext cx="5774186" cy="4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901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LA.ai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1"/>
          <a:stretch/>
        </p:blipFill>
        <p:spPr>
          <a:xfrm>
            <a:off x="0" y="377585"/>
            <a:ext cx="9170730" cy="60913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3707" y="3214156"/>
            <a:ext cx="343591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Helvetica"/>
                <a:cs typeface="Helvetica"/>
              </a:rPr>
              <a:t>Production Rules/Operators</a:t>
            </a:r>
            <a:endParaRPr lang="en-US" sz="1400" b="1" dirty="0">
              <a:latin typeface="Helvetica"/>
              <a:cs typeface="Helvetica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257</TotalTime>
  <Words>1018</Words>
  <Application>Microsoft Macintosh PowerPoint</Application>
  <PresentationFormat>On-screen Show (4:3)</PresentationFormat>
  <Paragraphs>226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CogModDistraction</vt:lpstr>
      <vt:lpstr>PRIMs tutorial Unit 1</vt:lpstr>
      <vt:lpstr>Where to get PRIMs?</vt:lpstr>
      <vt:lpstr>PowerPoint Presentation</vt:lpstr>
      <vt:lpstr>PowerPoint Presentation</vt:lpstr>
      <vt:lpstr>Levels of abstraction for Cognition (Newell)</vt:lpstr>
      <vt:lpstr>Operating at the wrong level</vt:lpstr>
      <vt:lpstr>Assumption: Modular structure with a Global Workspace (Baars &amp; Dehaene)</vt:lpstr>
      <vt:lpstr>Our version</vt:lpstr>
      <vt:lpstr>PowerPoint Presentation</vt:lpstr>
      <vt:lpstr>The neuron level</vt:lpstr>
      <vt:lpstr>PowerPoint Presentation</vt:lpstr>
      <vt:lpstr>PowerPoint Presentation</vt:lpstr>
      <vt:lpstr>But what does it do?</vt:lpstr>
      <vt:lpstr>Example: Aural-Vocal task</vt:lpstr>
      <vt:lpstr>PowerPoint Presentation</vt:lpstr>
      <vt:lpstr>PowerPoint Presentation</vt:lpstr>
      <vt:lpstr>PowerPoint Presentation</vt:lpstr>
      <vt:lpstr>Stocco’s BG model: a lot of machinery for something simple</vt:lpstr>
      <vt:lpstr>PowerPoint Presentation</vt:lpstr>
      <vt:lpstr>Let us look at the Aural-Vocal task again</vt:lpstr>
      <vt:lpstr>From PRIMs to operators</vt:lpstr>
      <vt:lpstr>Aural-Vocal task has two operators</vt:lpstr>
      <vt:lpstr>New implementation</vt:lpstr>
      <vt:lpstr>Anatomy of Count</vt:lpstr>
      <vt:lpstr>Actual chunk representation</vt:lpstr>
      <vt:lpstr>What are PRIMs’ buffers?</vt:lpstr>
      <vt:lpstr>Two more operators to make it work</vt:lpstr>
      <vt:lpstr>Declaration of the Task</vt:lpstr>
      <vt:lpstr>PRIMs associations</vt:lpstr>
      <vt:lpstr>Connect operators to goals</vt:lpstr>
      <vt:lpstr>What else do we need?</vt:lpstr>
      <vt:lpstr>PowerPoint Presentation</vt:lpstr>
      <vt:lpstr>Have to define interaction with the task</vt:lpstr>
      <vt:lpstr>Assignment</vt:lpstr>
    </vt:vector>
  </TitlesOfParts>
  <Company>CMU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54</cp:revision>
  <dcterms:created xsi:type="dcterms:W3CDTF">2015-07-11T14:31:12Z</dcterms:created>
  <dcterms:modified xsi:type="dcterms:W3CDTF">2017-04-03T08:40:05Z</dcterms:modified>
</cp:coreProperties>
</file>